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erriweather Light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Vidaloka"/>
      <p:regular r:id="rId40"/>
    </p:embeddedFont>
    <p:embeddedFont>
      <p:font typeface="Russo One"/>
      <p:regular r:id="rId41"/>
    </p:embeddedFont>
    <p:embeddedFont>
      <p:font typeface="Mako"/>
      <p:regular r:id="rId42"/>
    </p:embeddedFont>
    <p:embeddedFont>
      <p:font typeface="Crimson Tex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idaloka-regular.fntdata"/><Relationship Id="rId42" Type="http://schemas.openxmlformats.org/officeDocument/2006/relationships/font" Target="fonts/Mako-regular.fntdata"/><Relationship Id="rId41" Type="http://schemas.openxmlformats.org/officeDocument/2006/relationships/font" Target="fonts/RussoOne-regular.fntdata"/><Relationship Id="rId44" Type="http://schemas.openxmlformats.org/officeDocument/2006/relationships/font" Target="fonts/CrimsonText-bold.fntdata"/><Relationship Id="rId43" Type="http://schemas.openxmlformats.org/officeDocument/2006/relationships/font" Target="fonts/CrimsonText-regular.fntdata"/><Relationship Id="rId46" Type="http://schemas.openxmlformats.org/officeDocument/2006/relationships/font" Target="fonts/CrimsonText-boldItalic.fntdata"/><Relationship Id="rId45" Type="http://schemas.openxmlformats.org/officeDocument/2006/relationships/font" Target="fonts/CrimsonTex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Light-boldItalic.fntdata"/><Relationship Id="rId30" Type="http://schemas.openxmlformats.org/officeDocument/2006/relationships/font" Target="fonts/MerriweatherLight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OpenSansSemiBold-bold.fntdata"/><Relationship Id="rId36" Type="http://schemas.openxmlformats.org/officeDocument/2006/relationships/font" Target="fonts/OpenSansSemiBold-regular.fntdata"/><Relationship Id="rId39" Type="http://schemas.openxmlformats.org/officeDocument/2006/relationships/font" Target="fonts/OpenSansSemiBold-boldItalic.fntdata"/><Relationship Id="rId38" Type="http://schemas.openxmlformats.org/officeDocument/2006/relationships/font" Target="fonts/OpenSansSemiBold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erriweatherLight-regular.fntdata"/><Relationship Id="rId27" Type="http://schemas.openxmlformats.org/officeDocument/2006/relationships/slide" Target="slides/slide23.xml"/><Relationship Id="rId29" Type="http://schemas.openxmlformats.org/officeDocument/2006/relationships/font" Target="fonts/MerriweatherLight-bold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86679b9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86679b9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86679b9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86679b9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86679b9b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86679b9b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86679b9b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86679b9b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86679b9b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186679b9b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86679b9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186679b9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86679b9b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86679b9b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86679b9b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186679b9b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86679b9b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186679b9b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86679b9b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86679b9b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86679b9b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186679b9b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86679b9b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186679b9b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86679b9b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86679b9b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86679b9b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86679b9b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f7a3c5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f7a3c5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86679b9b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86679b9b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86679b9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86679b9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186679b9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186679b9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86679b9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86679b9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86679b9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86679b9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nsideairbnb.com/get-the-data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Section 2 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AI 18 윤소영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4" name="Google Shape;544;p63"/>
          <p:cNvSpPr txBox="1"/>
          <p:nvPr>
            <p:ph idx="1" type="body"/>
          </p:nvPr>
        </p:nvSpPr>
        <p:spPr>
          <a:xfrm>
            <a:off x="713250" y="1272925"/>
            <a:ext cx="7676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시각화 - 상관관계 확인</a:t>
            </a:r>
            <a:endParaRPr b="1" sz="1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호스트 응답률과 수락률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침실, 침대, 어메니티수, 화장실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매달 작성되는 평균 리뷰수와 리뷰 수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가격과 수용인원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75" y="1017725"/>
            <a:ext cx="4078775" cy="362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1" name="Google Shape;551;p64"/>
          <p:cNvSpPr txBox="1"/>
          <p:nvPr>
            <p:ph idx="1" type="body"/>
          </p:nvPr>
        </p:nvSpPr>
        <p:spPr>
          <a:xfrm>
            <a:off x="713250" y="1272925"/>
            <a:ext cx="7676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시각화 - 숙소별 평균 가격 및 분포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52" name="Google Shape;5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79" y="1687838"/>
            <a:ext cx="3626025" cy="28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36" y="1687850"/>
            <a:ext cx="3736540" cy="28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9" name="Google Shape;559;p65"/>
          <p:cNvSpPr txBox="1"/>
          <p:nvPr>
            <p:ph idx="1" type="body"/>
          </p:nvPr>
        </p:nvSpPr>
        <p:spPr>
          <a:xfrm>
            <a:off x="713250" y="1272925"/>
            <a:ext cx="7676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시각화 - 예약 가능 일 수 &amp; 리뷰 수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25" y="1751200"/>
            <a:ext cx="3663010" cy="288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76" y="1751205"/>
            <a:ext cx="3774650" cy="288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accent1"/>
                </a:solidFill>
              </a:rPr>
              <a:t>Modeling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567" name="Google Shape;567;p6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3" name="Google Shape;573;p6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문제 정의 : 타겟 변수가 Price 이므로 회귀문제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평가지표: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MAE : 모델의 오차의 절대값의 평균 값, 작을수록 좋은 모델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R2 Score : 모델이 데이터를 얼마나 잘 설명하는지 나타내는 지표,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               0 ~ 1 사이의 값으로 1에 가까울수록 좋은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Train, Val, Test 셋 분리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기준 모델 : 평균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MAE : 0.5633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R2 :     0.0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79" name="Google Shape;579;p68"/>
          <p:cNvGrpSpPr/>
          <p:nvPr/>
        </p:nvGrpSpPr>
        <p:grpSpPr>
          <a:xfrm>
            <a:off x="877800" y="1537975"/>
            <a:ext cx="7331400" cy="1775550"/>
            <a:chOff x="877800" y="1537975"/>
            <a:chExt cx="7331400" cy="1775550"/>
          </a:xfrm>
        </p:grpSpPr>
        <p:sp>
          <p:nvSpPr>
            <p:cNvPr id="580" name="Google Shape;580;p68"/>
            <p:cNvSpPr/>
            <p:nvPr/>
          </p:nvSpPr>
          <p:spPr>
            <a:xfrm>
              <a:off x="877800" y="153797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Linear Regression</a:t>
              </a:r>
              <a:endParaRPr/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6448200" y="1537975"/>
              <a:ext cx="1761000" cy="785400"/>
            </a:xfrm>
            <a:prstGeom prst="rect">
              <a:avLst/>
            </a:prstGeom>
            <a:solidFill>
              <a:srgbClr val="A6CBC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XGBoost</a:t>
              </a:r>
              <a:endParaRPr/>
            </a:p>
          </p:txBody>
        </p:sp>
        <p:sp>
          <p:nvSpPr>
            <p:cNvPr id="582" name="Google Shape;582;p68"/>
            <p:cNvSpPr/>
            <p:nvPr/>
          </p:nvSpPr>
          <p:spPr>
            <a:xfrm>
              <a:off x="4591400" y="153797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Random Forest</a:t>
              </a:r>
              <a:endParaRPr/>
            </a:p>
          </p:txBody>
        </p:sp>
        <p:sp>
          <p:nvSpPr>
            <p:cNvPr id="583" name="Google Shape;583;p68"/>
            <p:cNvSpPr/>
            <p:nvPr/>
          </p:nvSpPr>
          <p:spPr>
            <a:xfrm>
              <a:off x="2734600" y="153797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DT Regression</a:t>
              </a:r>
              <a:endParaRPr/>
            </a:p>
          </p:txBody>
        </p:sp>
        <p:sp>
          <p:nvSpPr>
            <p:cNvPr id="584" name="Google Shape;584;p68"/>
            <p:cNvSpPr/>
            <p:nvPr/>
          </p:nvSpPr>
          <p:spPr>
            <a:xfrm>
              <a:off x="877800" y="252812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MAE : 0.4098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 :    0.4239 </a:t>
              </a:r>
              <a:endParaRPr/>
            </a:p>
          </p:txBody>
        </p:sp>
        <p:sp>
          <p:nvSpPr>
            <p:cNvPr id="585" name="Google Shape;585;p68"/>
            <p:cNvSpPr/>
            <p:nvPr/>
          </p:nvSpPr>
          <p:spPr>
            <a:xfrm>
              <a:off x="6448200" y="2528125"/>
              <a:ext cx="1761000" cy="785400"/>
            </a:xfrm>
            <a:prstGeom prst="rect">
              <a:avLst/>
            </a:prstGeom>
            <a:solidFill>
              <a:srgbClr val="A6CBC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MAE : 0.2891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 :    0.6939</a:t>
              </a:r>
              <a:endParaRPr/>
            </a:p>
          </p:txBody>
        </p:sp>
        <p:sp>
          <p:nvSpPr>
            <p:cNvPr id="586" name="Google Shape;586;p68"/>
            <p:cNvSpPr/>
            <p:nvPr/>
          </p:nvSpPr>
          <p:spPr>
            <a:xfrm>
              <a:off x="4591400" y="252812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MAE : 0.2872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 :    0.6870</a:t>
              </a:r>
              <a:endParaRPr/>
            </a:p>
          </p:txBody>
        </p:sp>
        <p:sp>
          <p:nvSpPr>
            <p:cNvPr id="587" name="Google Shape;587;p68"/>
            <p:cNvSpPr/>
            <p:nvPr/>
          </p:nvSpPr>
          <p:spPr>
            <a:xfrm>
              <a:off x="2734600" y="2528125"/>
              <a:ext cx="1761000" cy="78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MAE : 0.3918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 :    0.3988</a:t>
              </a:r>
              <a:endParaRPr/>
            </a:p>
          </p:txBody>
        </p:sp>
      </p:grpSp>
      <p:sp>
        <p:nvSpPr>
          <p:cNvPr id="588" name="Google Shape;588;p68"/>
          <p:cNvSpPr/>
          <p:nvPr/>
        </p:nvSpPr>
        <p:spPr>
          <a:xfrm>
            <a:off x="3663000" y="3571275"/>
            <a:ext cx="1761000" cy="785400"/>
          </a:xfrm>
          <a:prstGeom prst="rect">
            <a:avLst/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최종모델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 : 0</a:t>
            </a:r>
            <a:r>
              <a:rPr lang="en"/>
              <a:t>.2630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 :    0.7429</a:t>
            </a:r>
            <a:endParaRPr/>
          </a:p>
        </p:txBody>
      </p:sp>
      <p:sp>
        <p:nvSpPr>
          <p:cNvPr id="589" name="Google Shape;589;p68"/>
          <p:cNvSpPr/>
          <p:nvPr/>
        </p:nvSpPr>
        <p:spPr>
          <a:xfrm>
            <a:off x="877800" y="3571275"/>
            <a:ext cx="1761000" cy="7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기준</a:t>
            </a:r>
            <a:r>
              <a:rPr lang="en"/>
              <a:t>모델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 : 0.5633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 :    0.0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95" name="Google Shape;5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175" y="1017725"/>
            <a:ext cx="6303649" cy="36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01" name="Google Shape;6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1269600"/>
            <a:ext cx="4830500" cy="311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0"/>
          <p:cNvSpPr txBox="1"/>
          <p:nvPr/>
        </p:nvSpPr>
        <p:spPr>
          <a:xfrm>
            <a:off x="5817500" y="1614000"/>
            <a:ext cx="26985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Room Type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 : Entire home/apt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 : Private room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 : Shared room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 : Hotel room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08" name="Google Shape;6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58825"/>
            <a:ext cx="4861850" cy="31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1"/>
          <p:cNvSpPr txBox="1"/>
          <p:nvPr/>
        </p:nvSpPr>
        <p:spPr>
          <a:xfrm>
            <a:off x="5817500" y="1614000"/>
            <a:ext cx="26985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Neighbourhood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 : Brooklyn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 : Manhattan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 : Staten Island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 : Queens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 : Bronx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15" name="Google Shape;6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63" y="1186550"/>
            <a:ext cx="4888873" cy="3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Table of 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9" name="Google Shape;479;p5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0" name="Google Shape;480;p5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1" name="Google Shape;481;p5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데이터셋, EDA, 시각화</a:t>
            </a:r>
            <a:endParaRPr/>
          </a:p>
        </p:txBody>
      </p:sp>
      <p:sp>
        <p:nvSpPr>
          <p:cNvPr id="482" name="Google Shape;482;p5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배경, 목표 및 가설</a:t>
            </a:r>
            <a:endParaRPr/>
          </a:p>
        </p:txBody>
      </p:sp>
      <p:sp>
        <p:nvSpPr>
          <p:cNvPr id="483" name="Google Shape;483;p5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4" name="Google Shape;484;p5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결론 및 한계점</a:t>
            </a:r>
            <a:endParaRPr/>
          </a:p>
        </p:txBody>
      </p:sp>
      <p:sp>
        <p:nvSpPr>
          <p:cNvPr id="485" name="Google Shape;485;p5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5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평가지표, 기준모델,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선정, 모델 해석</a:t>
            </a:r>
            <a:endParaRPr/>
          </a:p>
        </p:txBody>
      </p:sp>
      <p:sp>
        <p:nvSpPr>
          <p:cNvPr id="487" name="Google Shape;487;p55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8" name="Google Shape;488;p55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9" name="Google Shape;489;p55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" name="Google Shape;490;p55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21" name="Google Shape;6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75" y="1221275"/>
            <a:ext cx="4978248" cy="323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1"/>
                </a:solidFill>
              </a:rPr>
              <a:t>Conclusion</a:t>
            </a:r>
            <a:endParaRPr sz="5500">
              <a:solidFill>
                <a:schemeClr val="accent1"/>
              </a:solidFill>
            </a:endParaRPr>
          </a:p>
        </p:txBody>
      </p:sp>
      <p:sp>
        <p:nvSpPr>
          <p:cNvPr id="627" name="Google Shape;627;p74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3" name="Google Shape;633;p7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</a:rPr>
              <a:t>결론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뉴욕에서 에어비앤비 사업을 하려면 중심지인 Manhattan이나 Brooklyn에서 </a:t>
            </a:r>
            <a:b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시작하는 것이 좋아 보인다.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 home/apt 숙소 유형으로 수용인원은 2명이 적절해 보인다.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한계점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뉴욕 지역의 집 값 데이터를 찾지 못하여 수익성을 따져보지 못하였다.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텍스트 데이터를 가공하지 못하여 숙소별 리뷰를 예측에 사용하지 못하였다.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시즌이나 계절별 가격 변동을 알아볼 수 있는 데이터를 찾지 못하였다.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 추후에 위와 같은 정보를 보완하여 더 나은 예측을 진행해야 할 것 같다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6"/>
          <p:cNvSpPr txBox="1"/>
          <p:nvPr>
            <p:ph idx="4294967295"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 sz="7000">
              <a:solidFill>
                <a:schemeClr val="accent1"/>
              </a:solidFill>
            </a:endParaRPr>
          </a:p>
        </p:txBody>
      </p:sp>
      <p:sp>
        <p:nvSpPr>
          <p:cNvPr id="496" name="Google Shape;496;p5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2" name="Google Shape;502;p5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</a:rPr>
              <a:t>배경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</a:rPr>
              <a:t>뉴욕에서 Airbnb 사업을 시작하기 전 숙소 가격 및 타입 등을 확인하고 적절한 가격을 예측하기 위함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목표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Airbnb의 가격 예측을 통해 합리적인 가격을 제시하고, 고객에게 신뢰를 주어 꾸준히 고객을 확보하여 airbnb 사업을 성공으로 이끌어 내는 것을 목표로 한다.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가설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뉴욕의 중심지일수록 가격이 높을 것이다.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숙소 유형과 수용 인원에 따라 가격에 차이가 있을 것이다.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accent2"/>
                </a:solidFill>
              </a:rPr>
              <a:t>EDA</a:t>
            </a:r>
            <a:endParaRPr sz="6500">
              <a:solidFill>
                <a:schemeClr val="accent2"/>
              </a:solidFill>
            </a:endParaRPr>
          </a:p>
        </p:txBody>
      </p:sp>
      <p:sp>
        <p:nvSpPr>
          <p:cNvPr id="508" name="Google Shape;508;p58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4" name="Google Shape;514;p59"/>
          <p:cNvSpPr txBox="1"/>
          <p:nvPr>
            <p:ph idx="1" type="body"/>
          </p:nvPr>
        </p:nvSpPr>
        <p:spPr>
          <a:xfrm>
            <a:off x="713250" y="1272925"/>
            <a:ext cx="5270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데이터 셋</a:t>
            </a:r>
            <a:endParaRPr b="1" sz="17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</a:rPr>
              <a:t>Inside Aribnb (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http://insideairbnb.com/get-the-data/</a:t>
            </a:r>
            <a:r>
              <a:rPr lang="en" sz="1300" u="sng">
                <a:solidFill>
                  <a:schemeClr val="hlink"/>
                </a:solidFill>
              </a:rPr>
              <a:t>)</a:t>
            </a:r>
            <a:endParaRPr sz="13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9"/>
          <p:cNvPicPr preferRelativeResize="0"/>
          <p:nvPr/>
        </p:nvPicPr>
        <p:blipFill rotWithShape="1">
          <a:blip r:embed="rId4">
            <a:alphaModFix/>
          </a:blip>
          <a:srcRect b="0" l="0" r="10809" t="0"/>
          <a:stretch/>
        </p:blipFill>
        <p:spPr>
          <a:xfrm>
            <a:off x="1180100" y="2138400"/>
            <a:ext cx="4727695" cy="24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/>
        </p:nvSpPr>
        <p:spPr>
          <a:xfrm>
            <a:off x="6091200" y="1820350"/>
            <a:ext cx="28485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Raw data: 행 42,931개, 열 75개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p60"/>
          <p:cNvSpPr txBox="1"/>
          <p:nvPr>
            <p:ph idx="1" type="body"/>
          </p:nvPr>
        </p:nvSpPr>
        <p:spPr>
          <a:xfrm>
            <a:off x="713250" y="1272925"/>
            <a:ext cx="7727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전처리</a:t>
            </a:r>
            <a:endParaRPr b="1" sz="17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가격 예측에 필요 없을 것으로 판단되는 변수들을 제거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[host_since] : 숙소를 처음 등록한 시점부터 현재까지의 일(days) 수를 계산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[bathroom_text] : 화장실 개수를 숫자로 통일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[amenities] : 숙소에서 제공하는 편의시설, 물품 목록으로 문자로 저장되어 있는 데이터를 수치화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[price] : $ 문자 제거, 이상치 제거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 rotWithShape="1">
          <a:blip r:embed="rId3">
            <a:alphaModFix/>
          </a:blip>
          <a:srcRect b="0" l="0" r="17067" t="0"/>
          <a:stretch/>
        </p:blipFill>
        <p:spPr>
          <a:xfrm>
            <a:off x="965350" y="2906200"/>
            <a:ext cx="3436676" cy="16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25" y="2856225"/>
            <a:ext cx="2200875" cy="16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0" name="Google Shape;530;p61"/>
          <p:cNvSpPr txBox="1"/>
          <p:nvPr>
            <p:ph idx="1" type="body"/>
          </p:nvPr>
        </p:nvSpPr>
        <p:spPr>
          <a:xfrm>
            <a:off x="713250" y="1272925"/>
            <a:ext cx="7673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최종 사용 변수</a:t>
            </a:r>
            <a:endParaRPr b="1" sz="17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최종 :  (41,957, 21)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31" name="Google Shape;5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775" y="894750"/>
            <a:ext cx="4578350" cy="37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7" name="Google Shape;537;p62"/>
          <p:cNvSpPr txBox="1"/>
          <p:nvPr>
            <p:ph idx="1" type="body"/>
          </p:nvPr>
        </p:nvSpPr>
        <p:spPr>
          <a:xfrm>
            <a:off x="713250" y="1272925"/>
            <a:ext cx="76761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시각화 - 지역별 숙소 가격</a:t>
            </a:r>
            <a:endParaRPr b="1" sz="1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Manhattan 이 다른 지역에 비해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숙소 가격이 높은 것 확인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38" name="Google Shape;5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78" y="1365100"/>
            <a:ext cx="3978376" cy="31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